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4" r:id="rId7"/>
    <p:sldId id="258" r:id="rId8"/>
    <p:sldId id="259" r:id="rId9"/>
    <p:sldId id="260" r:id="rId10"/>
    <p:sldId id="262" r:id="rId11"/>
    <p:sldId id="261" r:id="rId12"/>
    <p:sldId id="263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66"/>
  </p:normalViewPr>
  <p:slideViewPr>
    <p:cSldViewPr snapToGrid="0">
      <p:cViewPr varScale="1">
        <p:scale>
          <a:sx n="75" d="100"/>
          <a:sy n="75" d="100"/>
        </p:scale>
        <p:origin x="79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Brugora" userId="09c1878c-8c81-4e23-8673-ef7ea197a79a" providerId="ADAL" clId="{32B1832C-951F-4C08-93D3-243D84B18B64}"/>
    <pc:docChg chg="modSld">
      <pc:chgData name="Marco Brugora" userId="09c1878c-8c81-4e23-8673-ef7ea197a79a" providerId="ADAL" clId="{32B1832C-951F-4C08-93D3-243D84B18B64}" dt="2025-12-10T11:38:22.341" v="0" actId="790"/>
      <pc:docMkLst>
        <pc:docMk/>
      </pc:docMkLst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516630088" sldId="256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516630088" sldId="256"/>
            <ac:spMk id="2" creationId="{5A5718CE-21B8-BFA5-CBE2-202A00FF3D3B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516630088" sldId="256"/>
            <ac:spMk id="3" creationId="{928226B3-9B31-AB89-1326-911742F45F88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3806007441" sldId="257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806007441" sldId="257"/>
            <ac:spMk id="2" creationId="{CA8006A9-ADDC-85CF-8312-BA87C084E08F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806007441" sldId="257"/>
            <ac:spMk id="3" creationId="{59BAC93F-F82A-92E5-5B77-0579B19C90B8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3255412101" sldId="258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255412101" sldId="258"/>
            <ac:spMk id="3" creationId="{D49EF944-D482-AD22-A9B3-FF41D124BD5E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255412101" sldId="258"/>
            <ac:spMk id="32" creationId="{2550BE34-C2B8-49B8-8519-67A8CAD51AE9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255412101" sldId="258"/>
            <ac:spMk id="34" creationId="{A7457DD9-5A45-400A-AB4B-4B4EDECA25F1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255412101" sldId="258"/>
            <ac:spMk id="36" creationId="{441CF7D6-A660-431A-B0BB-140A0D5556B6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255412101" sldId="258"/>
            <ac:spMk id="38" creationId="{0570A85B-3810-4F95-97B0-CBF4CCDB381C}"/>
          </ac:spMkLst>
        </pc:spChg>
        <pc:graphicFrameChg chg="modGraphic">
          <ac:chgData name="Marco Brugora" userId="09c1878c-8c81-4e23-8673-ef7ea197a79a" providerId="ADAL" clId="{32B1832C-951F-4C08-93D3-243D84B18B64}" dt="2025-12-10T11:38:22.341" v="0" actId="790"/>
          <ac:graphicFrameMkLst>
            <pc:docMk/>
            <pc:sldMk cId="3255412101" sldId="258"/>
            <ac:graphicFrameMk id="4" creationId="{09CA2D65-BC73-EBE2-FA2F-EBC1FFCFB317}"/>
          </ac:graphicFrameMkLst>
        </pc:graphicFrame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2010096378" sldId="259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2010096378" sldId="259"/>
            <ac:spMk id="2" creationId="{70B3A157-433C-BB8E-0A81-5D9F4F78CD4C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2010096378" sldId="259"/>
            <ac:spMk id="3" creationId="{F2863BB2-C59A-7324-393F-8A980253FB34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393388045" sldId="260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93388045" sldId="260"/>
            <ac:spMk id="2" creationId="{1C977529-0BE4-7AA6-69BA-91361A9DFE09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93388045" sldId="260"/>
            <ac:spMk id="3" creationId="{F51B34C7-F17C-C3BC-DF29-6693FC6E010C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281844099" sldId="261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281844099" sldId="261"/>
            <ac:spMk id="2" creationId="{2DDD7D1E-8394-9F8F-1891-85A8E1C84013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281844099" sldId="261"/>
            <ac:spMk id="3" creationId="{9A141BE6-5C65-C161-89E0-45FDAC3A0F09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905593453" sldId="262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905593453" sldId="262"/>
            <ac:spMk id="2" creationId="{379D3E07-E466-7212-7AF5-786A5519E2D8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905593453" sldId="262"/>
            <ac:spMk id="3" creationId="{6CD8C666-5E53-8C71-66E1-E71E537AAF7E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4107324864" sldId="263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4107324864" sldId="263"/>
            <ac:spMk id="2" creationId="{95118C01-1751-C889-4004-6382A2C62384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4107324864" sldId="263"/>
            <ac:spMk id="3" creationId="{9717AF60-EF67-EAD1-1F10-6FA640DC7EB5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3152023785" sldId="264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152023785" sldId="264"/>
            <ac:spMk id="2" creationId="{0D001E38-885C-5A0F-3730-2DA6A30A3C56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3152023785" sldId="264"/>
            <ac:spMk id="3" creationId="{841A7558-06F0-7741-0DE3-43C7003DA1DC}"/>
          </ac:spMkLst>
        </pc:spChg>
      </pc:sldChg>
      <pc:sldChg chg="modSp mod">
        <pc:chgData name="Marco Brugora" userId="09c1878c-8c81-4e23-8673-ef7ea197a79a" providerId="ADAL" clId="{32B1832C-951F-4C08-93D3-243D84B18B64}" dt="2025-12-10T11:38:22.341" v="0" actId="790"/>
        <pc:sldMkLst>
          <pc:docMk/>
          <pc:sldMk cId="4085707651" sldId="265"/>
        </pc:sldMkLst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4085707651" sldId="265"/>
            <ac:spMk id="2" creationId="{1B7041BA-9EEF-AF7A-CC62-5972F23959CA}"/>
          </ac:spMkLst>
        </pc:spChg>
        <pc:spChg chg="mod">
          <ac:chgData name="Marco Brugora" userId="09c1878c-8c81-4e23-8673-ef7ea197a79a" providerId="ADAL" clId="{32B1832C-951F-4C08-93D3-243D84B18B64}" dt="2025-12-10T11:38:22.341" v="0" actId="790"/>
          <ac:spMkLst>
            <pc:docMk/>
            <pc:sldMk cId="4085707651" sldId="265"/>
            <ac:spMk id="2055" creationId="{A4AC5506-6312-4701-8D3C-40187889A9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50258-6951-4549-85E4-09DB9233138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0E8B3-F016-9247-AB4D-CECCFE67B6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63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Tengo Kawana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0E8B3-F016-9247-AB4D-CECCFE67B6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8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24B27-D9A4-6A8B-A3D4-64DC29D75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0B6A14-AC27-7234-E922-B1D083B62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AC0EC-14D4-5BA6-EFCD-F78DD52A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EB277-17C3-1B9C-8361-94408CF8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E23B6-2273-3629-EA22-EBBE80043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2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19FB-9B81-56E5-C7FB-236BE864B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94077-24C1-B75E-1D17-2FCDCF0E2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D07F7-D156-2659-B629-772AE73A6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EAF2-AA43-8099-6255-7EE5A87C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9BCE5-C013-7382-ED59-6722ECB9C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A61819-2A04-6D12-2FCF-C251F466A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6D3ECC-6B4C-7ECB-746A-FE06BF2CF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E0DDC-FC2A-6CCB-99FD-F4502A5CB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AEF45-6237-7DB2-584C-E21C163A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01357-7497-89D5-7829-7A9F3E32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9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21082-7F01-04E7-7397-5B35D588A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AEDAF-CD40-8728-C4E0-E5A14F3DF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964D4-C0E1-087A-5946-C3C90FFF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5223C-7910-0454-7AAF-87BE9A81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F1C24-83B8-2563-E27B-548E2DDB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9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DE3D6-F37B-E1BE-0427-70DEC6C78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1FAFE-7376-A7A3-3226-B644A1121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BF277-B431-A827-8BD9-0751243B3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A3FC8-7708-C188-8F43-ABFE175B4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A873E-8FFB-C109-1F5C-C02B4AA35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49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8685-A4C5-D967-85A8-8C791510C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C5E9E-150D-3328-456C-507DB4B17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A2E583-884A-9E33-B72F-A7F8B2260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CF3ED-9393-55A8-6707-69EEE1F08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2904D-0A06-4449-3B0D-C1D63A72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7168C-E731-55B4-8D2A-D3A1BD026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7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A81C-01FA-332B-F094-685D1AD7D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E917F-89D3-D42F-E475-E6D8BC36F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0ED04-4386-2C5D-7155-8DAD102A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BDBDF8-5679-3A9F-D23F-2A3163693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271BD1-5756-409E-1270-4C02946EA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EB642F-A125-D5D6-B156-CA9901552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AB2831-A058-01EA-D11E-1CC06D592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C28FA6-097C-76A4-BE3D-671BB6B5E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9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215A-008E-B89A-FC9B-6D6418C5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F432E-D4F3-AD6C-0E22-C6CDD201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E2C70-5E57-3EAD-C13A-2399D4BA4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56A3F-350E-823E-BA4A-3CD82A98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91DCB-4618-BC60-4D72-ACE219D1C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3D5E4D-8502-B201-C043-FA9865D8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E1F89-26C9-1783-070C-8949C5E6A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9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531E0-9D5A-FD92-4E95-9E6C414D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DB817-2758-8860-A232-075336206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793505-4764-95A0-CA82-9DA024530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26CD4-CF76-2565-4AC5-BE554AC4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5AE79-99CC-A83E-8230-120D5E79E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12C84-9BFA-C7A5-22C7-C173B940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1D5FF-4055-92FE-7423-C62452B54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F085B-DF95-85FA-6CE1-16A99C77A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FAB0A-9144-A809-4015-01357C8F9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D734D-6E9A-2DF0-1C07-C80587F2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477A0-302F-4269-8503-5247F1B23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DC343-E042-5163-8E5F-2299F906C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07B7C0-779C-991A-E074-CEDF09716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4E79A-1889-8C51-8000-C11C53191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C7E0C-3C3C-4D32-E0CE-D1C258E461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624DDE-E028-5542-9468-CE7F88E263A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10C34-ABFA-BF18-8C7E-6C281DFDF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A162E-2663-788D-29DC-934250589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A54C4-77ED-8A40-8FFC-403B168F4FE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2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18CE-21B8-BFA5-CBE2-202A00FF3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888" y="321993"/>
            <a:ext cx="11670223" cy="3107007"/>
          </a:xfrm>
        </p:spPr>
        <p:txBody>
          <a:bodyPr>
            <a:noAutofit/>
          </a:bodyPr>
          <a:lstStyle/>
          <a:p>
            <a:r>
              <a:rPr lang="it-IT" sz="4800" b="1" noProof="0" dirty="0"/>
              <a:t>Interventi Non Farmacologici nel Decadimento Cognitivo:</a:t>
            </a:r>
            <a:br>
              <a:rPr lang="it-IT" sz="4800" b="1" noProof="0" dirty="0"/>
            </a:br>
            <a:r>
              <a:rPr lang="it-IT" sz="4800" noProof="0" dirty="0"/>
              <a:t>Miglioramenti osservabili nella gestione dei sintomi e nel benessere dei pazienti.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226B3-9B31-AB89-1326-911742F45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991241" cy="1655762"/>
          </a:xfrm>
        </p:spPr>
        <p:txBody>
          <a:bodyPr>
            <a:normAutofit/>
          </a:bodyPr>
          <a:lstStyle/>
          <a:p>
            <a:r>
              <a:rPr lang="it-IT" sz="3200" noProof="0" dirty="0"/>
              <a:t>Giancarlo Cerveri</a:t>
            </a:r>
          </a:p>
          <a:p>
            <a:r>
              <a:rPr lang="it-IT" sz="3200" noProof="0" dirty="0"/>
              <a:t>Direttore Dipartimento Salute Mentale e Dipendenze ASST Lodi</a:t>
            </a:r>
          </a:p>
        </p:txBody>
      </p:sp>
    </p:spTree>
    <p:extLst>
      <p:ext uri="{BB962C8B-B14F-4D97-AF65-F5344CB8AC3E}">
        <p14:creationId xmlns:p14="http://schemas.microsoft.com/office/powerpoint/2010/main" val="516630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7041BA-9EEF-AF7A-CC62-5972F2395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3200" kern="1200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Grazie per l’attenzione</a:t>
            </a:r>
          </a:p>
        </p:txBody>
      </p:sp>
      <p:pic>
        <p:nvPicPr>
          <p:cNvPr id="2050" name="Picture 2" descr="1Q84 di Haruki Murakami, Einaudi, Paperback - Anobii">
            <a:extLst>
              <a:ext uri="{FF2B5EF4-FFF2-40B4-BE49-F238E27FC236}">
                <a16:creationId xmlns:a16="http://schemas.microsoft.com/office/drawing/2014/main" id="{9F508F5F-E917-252E-1BD9-FCA579E19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1025" y="1675227"/>
            <a:ext cx="8409950" cy="439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70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006A9-ADDC-85CF-8312-BA87C084E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noProof="0" dirty="0"/>
              <a:t>Sintomi Comportamentali e Psicologici della Demenza (BPSD)</a:t>
            </a:r>
            <a:r>
              <a:rPr lang="it-IT" noProof="0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AC93F-F82A-92E5-5B77-0579B19C9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42" y="1825625"/>
            <a:ext cx="11267268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b="1" noProof="0" dirty="0"/>
              <a:t>Sintomi psichici:</a:t>
            </a:r>
            <a:r>
              <a:rPr lang="it-IT" sz="3600" noProof="0" dirty="0"/>
              <a:t> Questi includono disturbi dell'umore (depressione, ansia), agitazione, aggressività, apatia, disturbi del sonno e psicosi.</a:t>
            </a:r>
          </a:p>
          <a:p>
            <a:pPr marL="0" indent="0" algn="just">
              <a:buNone/>
            </a:pPr>
            <a:r>
              <a:rPr lang="it-IT" sz="3600" b="1" noProof="0" dirty="0"/>
              <a:t>Obiettivo degli Interventi Non Farmacologici:</a:t>
            </a:r>
            <a:endParaRPr lang="it-IT" sz="3600" noProof="0" dirty="0"/>
          </a:p>
          <a:p>
            <a:pPr lvl="1" algn="just"/>
            <a:r>
              <a:rPr lang="it-IT" sz="3200" b="1" noProof="0" dirty="0"/>
              <a:t>Ridurre</a:t>
            </a:r>
            <a:r>
              <a:rPr lang="it-IT" sz="3200" noProof="0" dirty="0"/>
              <a:t> la frequenza e l'intensità dei BPSD.</a:t>
            </a:r>
          </a:p>
          <a:p>
            <a:pPr lvl="1" algn="just"/>
            <a:r>
              <a:rPr lang="it-IT" sz="3200" b="1" noProof="0" dirty="0"/>
              <a:t>Migliorare</a:t>
            </a:r>
            <a:r>
              <a:rPr lang="it-IT" sz="3200" noProof="0" dirty="0"/>
              <a:t> il tono dell'umore e il benessere emotivo.</a:t>
            </a:r>
          </a:p>
          <a:p>
            <a:pPr lvl="1" algn="just"/>
            <a:r>
              <a:rPr lang="it-IT" sz="3200" b="1" noProof="0" dirty="0"/>
              <a:t>Preservare</a:t>
            </a:r>
            <a:r>
              <a:rPr lang="it-IT" sz="3200" noProof="0" dirty="0"/>
              <a:t> le funzioni cognitive e l'autonomia residua.</a:t>
            </a:r>
          </a:p>
          <a:p>
            <a:pPr marL="0" indent="0" algn="just">
              <a:buNone/>
            </a:pPr>
            <a:endParaRPr lang="it-IT" sz="3600" noProof="0" dirty="0"/>
          </a:p>
        </p:txBody>
      </p:sp>
    </p:spTree>
    <p:extLst>
      <p:ext uri="{BB962C8B-B14F-4D97-AF65-F5344CB8AC3E}">
        <p14:creationId xmlns:p14="http://schemas.microsoft.com/office/powerpoint/2010/main" val="380600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01E38-885C-5A0F-3730-2DA6A30A3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" y="365125"/>
            <a:ext cx="11251770" cy="1325563"/>
          </a:xfrm>
        </p:spPr>
        <p:txBody>
          <a:bodyPr/>
          <a:lstStyle/>
          <a:p>
            <a:pPr algn="ctr"/>
            <a:r>
              <a:rPr lang="it-IT" noProof="0" dirty="0"/>
              <a:t>Mild cognitive Impairment: riconoscere I sintomi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A7558-06F0-7741-0DE3-43C7003DA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959" y="1825625"/>
            <a:ext cx="11546238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noProof="0" dirty="0"/>
              <a:t>Sintomi Psichiatrici Più Comuni in MCI:</a:t>
            </a:r>
            <a:endParaRPr lang="it-IT" sz="3200" noProof="0" dirty="0"/>
          </a:p>
          <a:p>
            <a:pPr marL="457200" lvl="1" indent="0">
              <a:buNone/>
            </a:pPr>
            <a:r>
              <a:rPr lang="it-IT" sz="2800" b="1" noProof="0" dirty="0"/>
              <a:t>Depressione e Ansia:</a:t>
            </a:r>
            <a:r>
              <a:rPr lang="it-IT" sz="2800" noProof="0" dirty="0"/>
              <a:t> Spesso i sintomi più prevalenti, legati alla consapevolezza del declino cognitivo.</a:t>
            </a:r>
          </a:p>
          <a:p>
            <a:pPr marL="457200" lvl="1" indent="0">
              <a:buNone/>
            </a:pPr>
            <a:r>
              <a:rPr lang="it-IT" sz="2800" b="1" noProof="0" dirty="0"/>
              <a:t>Apatia:</a:t>
            </a:r>
            <a:r>
              <a:rPr lang="it-IT" sz="2800" noProof="0" dirty="0"/>
              <a:t> Mancanza di motivazione e ridotto interesse per le attività quotidiane.</a:t>
            </a:r>
          </a:p>
          <a:p>
            <a:pPr marL="457200" lvl="1" indent="0">
              <a:buNone/>
            </a:pPr>
            <a:r>
              <a:rPr lang="it-IT" sz="2800" b="1" noProof="0" dirty="0"/>
              <a:t>Irritabilità:</a:t>
            </a:r>
            <a:r>
              <a:rPr lang="it-IT" sz="2800" noProof="0" dirty="0"/>
              <a:t> Reazioni eccessive e bassa tolleranza alla frustrazione.</a:t>
            </a:r>
          </a:p>
          <a:p>
            <a:pPr marL="0" indent="0">
              <a:buNone/>
            </a:pPr>
            <a:r>
              <a:rPr lang="it-IT" sz="3200" b="1" noProof="0" dirty="0"/>
              <a:t>Obiettivo rallentare la progressione</a:t>
            </a:r>
            <a:r>
              <a:rPr lang="it-IT" sz="3200" noProof="0" dirty="0"/>
              <a:t> e a </a:t>
            </a:r>
            <a:r>
              <a:rPr lang="it-IT" sz="3200" b="1" noProof="0" dirty="0"/>
              <a:t>migliorare l'aderenza</a:t>
            </a:r>
            <a:r>
              <a:rPr lang="it-IT" sz="3200" noProof="0" dirty="0"/>
              <a:t> al trattamento, agendo precocemente sul benessere emotivo.</a:t>
            </a:r>
          </a:p>
          <a:p>
            <a:pPr marL="0" indent="0">
              <a:buNone/>
            </a:pPr>
            <a:endParaRPr lang="it-IT" sz="3200" noProof="0" dirty="0"/>
          </a:p>
        </p:txBody>
      </p:sp>
    </p:spTree>
    <p:extLst>
      <p:ext uri="{BB962C8B-B14F-4D97-AF65-F5344CB8AC3E}">
        <p14:creationId xmlns:p14="http://schemas.microsoft.com/office/powerpoint/2010/main" val="315202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EF944-D482-AD22-A9B3-FF41D124B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554" y="234366"/>
            <a:ext cx="11083168" cy="164592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it-IT" sz="2400" b="1" noProof="0" dirty="0"/>
              <a:t>Un Approccio Olistico e Individualizzato</a:t>
            </a:r>
          </a:p>
          <a:p>
            <a:pPr marL="0" indent="0" algn="just">
              <a:buNone/>
            </a:pPr>
            <a:r>
              <a:rPr lang="it-IT" sz="2400" noProof="0" dirty="0"/>
              <a:t>Gli interventi non farmacologici sono trattamenti basati su teorie specifiche, focalizzati e ripetibili, che si concentrano sulla persona e non solo sulla malattia.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CA2D65-BC73-EBE2-FA2F-EBC1FFCFB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689390"/>
              </p:ext>
            </p:extLst>
          </p:nvPr>
        </p:nvGraphicFramePr>
        <p:xfrm>
          <a:off x="241034" y="1880286"/>
          <a:ext cx="11794209" cy="4663935"/>
        </p:xfrm>
        <a:graphic>
          <a:graphicData uri="http://schemas.openxmlformats.org/drawingml/2006/table">
            <a:tbl>
              <a:tblPr/>
              <a:tblGrid>
                <a:gridCol w="3688596">
                  <a:extLst>
                    <a:ext uri="{9D8B030D-6E8A-4147-A177-3AD203B41FA5}">
                      <a16:colId xmlns:a16="http://schemas.microsoft.com/office/drawing/2014/main" val="1659367133"/>
                    </a:ext>
                  </a:extLst>
                </a:gridCol>
                <a:gridCol w="3983065">
                  <a:extLst>
                    <a:ext uri="{9D8B030D-6E8A-4147-A177-3AD203B41FA5}">
                      <a16:colId xmlns:a16="http://schemas.microsoft.com/office/drawing/2014/main" val="1058569525"/>
                    </a:ext>
                  </a:extLst>
                </a:gridCol>
                <a:gridCol w="4122548">
                  <a:extLst>
                    <a:ext uri="{9D8B030D-6E8A-4147-A177-3AD203B41FA5}">
                      <a16:colId xmlns:a16="http://schemas.microsoft.com/office/drawing/2014/main" val="2049874033"/>
                    </a:ext>
                  </a:extLst>
                </a:gridCol>
              </a:tblGrid>
              <a:tr h="102870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Categoria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Esempi di Intervento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Focus Primario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485930"/>
                  </a:ext>
                </a:extLst>
              </a:tr>
              <a:tr h="94576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Interventi Cognitivi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Stimolazione Cognitiva (CST), Training Cognitivo, Terapia della Reminiscenza (ROT)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Funzioni cognitive, orientamento, memoria.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435571"/>
                  </a:ext>
                </a:extLst>
              </a:tr>
              <a:tr h="66922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Interventi Comportamentali/Psicosociali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Musicoterapia, Pet Therapy, Terapia della Validazione, Doll Therapy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Umore, ansia, agitazione, espressione emotiva.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381581"/>
                  </a:ext>
                </a:extLst>
              </a:tr>
              <a:tr h="66922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Interventi Fisici/Sensoriali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Esercizio fisico (ballo, cammino), Terapia Occupazionale, Stimolazione Sensoriale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Funzionalità motoria, autonomia nelle ADL, gestione dello stress.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94788"/>
                  </a:ext>
                </a:extLst>
              </a:tr>
              <a:tr h="66922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b="1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Interventi Ambientali</a:t>
                      </a:r>
                      <a:endParaRPr lang="it-IT" sz="2000" noProof="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Adattamento dell'ambiente (es. </a:t>
                      </a:r>
                      <a:r>
                        <a:rPr lang="it-IT" sz="2000" noProof="0" dirty="0" err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Sensory</a:t>
                      </a: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Room, eliminazione del rumore eccessivo)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2000" noProof="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Sicurezza, riduzione di stress e disorientamento.</a:t>
                      </a:r>
                    </a:p>
                  </a:txBody>
                  <a:tcPr marL="52957" marR="52957" marT="35304" marB="35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32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412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A157-433C-BB8E-0A81-5D9F4F78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Miglioramenti osservabili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3BB2-C59A-7324-393F-8A980253F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953" y="1472339"/>
            <a:ext cx="11174277" cy="4704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noProof="0" dirty="0"/>
              <a:t>Riduzione dei Disturbi Comportamentali e dell'Umore</a:t>
            </a:r>
          </a:p>
          <a:p>
            <a:pPr marL="0" indent="0" algn="just">
              <a:buNone/>
            </a:pPr>
            <a:r>
              <a:rPr lang="it-IT" b="1" noProof="0" dirty="0"/>
              <a:t>Ansia e Depressione:</a:t>
            </a:r>
            <a:r>
              <a:rPr lang="it-IT" noProof="0" dirty="0"/>
              <a:t> La </a:t>
            </a:r>
            <a:r>
              <a:rPr lang="it-IT" b="1" noProof="0" dirty="0"/>
              <a:t>Musicoterapia</a:t>
            </a:r>
            <a:r>
              <a:rPr lang="it-IT" noProof="0" dirty="0"/>
              <a:t> e l'</a:t>
            </a:r>
            <a:r>
              <a:rPr lang="it-IT" b="1" noProof="0" dirty="0"/>
              <a:t>Esercizio Fisico</a:t>
            </a:r>
            <a:r>
              <a:rPr lang="it-IT" noProof="0" dirty="0"/>
              <a:t> hanno mostrato effetti positivi significativi nel contrastare i sintomi depressivi e ansiosi, promuovendo il </a:t>
            </a:r>
            <a:r>
              <a:rPr lang="it-IT" b="1" noProof="0" dirty="0"/>
              <a:t>benessere emotivo</a:t>
            </a:r>
            <a:r>
              <a:rPr lang="it-IT" noProof="0" dirty="0"/>
              <a:t> e la regolazione dell'umore.</a:t>
            </a:r>
          </a:p>
          <a:p>
            <a:pPr marL="0" indent="0" algn="just">
              <a:buNone/>
            </a:pPr>
            <a:r>
              <a:rPr lang="it-IT" b="1" noProof="0" dirty="0"/>
              <a:t>Agitazione e Aggressività:</a:t>
            </a:r>
            <a:r>
              <a:rPr lang="it-IT" noProof="0" dirty="0"/>
              <a:t> La </a:t>
            </a:r>
            <a:r>
              <a:rPr lang="it-IT" b="1" noProof="0" dirty="0"/>
              <a:t>Pet Therapy</a:t>
            </a:r>
            <a:r>
              <a:rPr lang="it-IT" noProof="0" dirty="0"/>
              <a:t> e la </a:t>
            </a:r>
            <a:r>
              <a:rPr lang="it-IT" b="1" noProof="0" dirty="0"/>
              <a:t>Doll Therapy</a:t>
            </a:r>
            <a:r>
              <a:rPr lang="it-IT" noProof="0" dirty="0"/>
              <a:t> possono fornire un punto focale per l'affetto e la cura, inducendo un senso di </a:t>
            </a:r>
            <a:r>
              <a:rPr lang="it-IT" b="1" noProof="0" dirty="0"/>
              <a:t>sicurezza</a:t>
            </a:r>
            <a:r>
              <a:rPr lang="it-IT" noProof="0" dirty="0"/>
              <a:t> e riducendo l'agitazione attraverso l'interazione non verbale.</a:t>
            </a:r>
          </a:p>
          <a:p>
            <a:pPr marL="0" indent="0" algn="just">
              <a:buNone/>
            </a:pPr>
            <a:r>
              <a:rPr lang="it-IT" b="1" noProof="0" dirty="0"/>
              <a:t>Apatia e Ritiro Sociale:</a:t>
            </a:r>
            <a:r>
              <a:rPr lang="it-IT" noProof="0" dirty="0"/>
              <a:t> Le attività di </a:t>
            </a:r>
            <a:r>
              <a:rPr lang="it-IT" b="1" noProof="0" dirty="0"/>
              <a:t>Stimolazione Cognitiva di Gruppo</a:t>
            </a:r>
            <a:r>
              <a:rPr lang="it-IT" noProof="0" dirty="0"/>
              <a:t> e la </a:t>
            </a:r>
            <a:r>
              <a:rPr lang="it-IT" b="1" noProof="0" dirty="0"/>
              <a:t>Terapia della Reminiscenza</a:t>
            </a:r>
            <a:r>
              <a:rPr lang="it-IT" noProof="0" dirty="0"/>
              <a:t> aumentano l'</a:t>
            </a:r>
            <a:r>
              <a:rPr lang="it-IT" b="1" noProof="0" dirty="0"/>
              <a:t>engagement</a:t>
            </a:r>
            <a:r>
              <a:rPr lang="it-IT" noProof="0" dirty="0"/>
              <a:t>, l'interazione sociale e la motivazione, contrastando l'apatia.</a:t>
            </a:r>
          </a:p>
          <a:p>
            <a:pPr marL="0" indent="0" algn="just">
              <a:buNone/>
            </a:pP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0096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7529-0BE4-7AA6-69BA-91361A9D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722"/>
            <a:ext cx="10515600" cy="812746"/>
          </a:xfrm>
        </p:spPr>
        <p:txBody>
          <a:bodyPr/>
          <a:lstStyle/>
          <a:p>
            <a:pPr algn="ctr"/>
            <a:r>
              <a:rPr lang="it-IT" noProof="0" dirty="0"/>
              <a:t>Mantenere le funzioni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B34C7-F17C-C3BC-DF29-6693FC6E0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5" y="1068468"/>
            <a:ext cx="11623728" cy="55338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b="1" noProof="0" dirty="0"/>
              <a:t>Orientamento e Confusione:</a:t>
            </a:r>
            <a:r>
              <a:rPr lang="it-IT" noProof="0" dirty="0"/>
              <a:t> La </a:t>
            </a:r>
            <a:r>
              <a:rPr lang="it-IT" b="1" noProof="0" dirty="0"/>
              <a:t>Reality </a:t>
            </a:r>
            <a:r>
              <a:rPr lang="it-IT" b="1" noProof="0" dirty="0" err="1"/>
              <a:t>Orientation</a:t>
            </a:r>
            <a:r>
              <a:rPr lang="it-IT" b="1" noProof="0" dirty="0"/>
              <a:t> Therapy (ROT)</a:t>
            </a:r>
            <a:r>
              <a:rPr lang="it-IT" noProof="0" dirty="0"/>
              <a:t>, aiuta a mantenere l'orientamento spazio-temporale, riducendo l'angoscia derivante dal disorientamento.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b="1" noProof="0" dirty="0"/>
              <a:t>Senso di Sé e Dignità:</a:t>
            </a:r>
            <a:r>
              <a:rPr lang="it-IT" noProof="0" dirty="0"/>
              <a:t> La </a:t>
            </a:r>
            <a:r>
              <a:rPr lang="it-IT" b="1" noProof="0" dirty="0"/>
              <a:t>Terapia della Reminiscenza</a:t>
            </a:r>
            <a:r>
              <a:rPr lang="it-IT" noProof="0" dirty="0"/>
              <a:t> permette ai pazienti di rievocare ricordi positivi, rafforzando il loro senso di identità e autostima.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b="1" noProof="0" dirty="0"/>
              <a:t>Sonno:</a:t>
            </a:r>
            <a:r>
              <a:rPr lang="it-IT" noProof="0" dirty="0"/>
              <a:t> Gli interventi non farmacologici per i disturbi del sonno, come la </a:t>
            </a:r>
            <a:r>
              <a:rPr lang="it-IT" b="1" noProof="0" dirty="0"/>
              <a:t>Terapia Cognitivo Comportamentale (CBT-I)</a:t>
            </a:r>
            <a:r>
              <a:rPr lang="it-IT" noProof="0" dirty="0"/>
              <a:t> adattata o la regolazione della routine e dell'ambiente, migliorano la qualità del sonno, con ricadute positive sulla riduzione dell'irritabilità diurna.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noProof="0" dirty="0"/>
          </a:p>
          <a:p>
            <a:pPr marL="0" indent="0" algn="just">
              <a:lnSpc>
                <a:spcPct val="120000"/>
              </a:lnSpc>
              <a:buNone/>
            </a:pP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3388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3E07-E466-7212-7AF5-786A5519E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Un beneficio esteso a tutto il sistema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8C666-5E53-8C71-66E1-E71E537A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963" y="1580827"/>
            <a:ext cx="11468745" cy="4596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b="1" noProof="0" dirty="0"/>
              <a:t>Riduzione dello Stress del Caregiver:</a:t>
            </a:r>
            <a:r>
              <a:rPr lang="it-IT" sz="3200" noProof="0" dirty="0"/>
              <a:t> La diminuzione dei BPSD (agitazione, aggressività, disturbi del sonno) riduce significativamente il </a:t>
            </a:r>
            <a:r>
              <a:rPr lang="it-IT" sz="3200" b="1" noProof="0" dirty="0"/>
              <a:t>carico assistenziale</a:t>
            </a:r>
            <a:r>
              <a:rPr lang="it-IT" sz="3200" noProof="0" dirty="0"/>
              <a:t> e lo stress emotivo del </a:t>
            </a:r>
            <a:r>
              <a:rPr lang="it-IT" sz="3200" i="1" noProof="0" dirty="0"/>
              <a:t>caregiver</a:t>
            </a:r>
            <a:r>
              <a:rPr lang="it-IT" sz="3200" noProof="0" dirty="0"/>
              <a:t>.</a:t>
            </a:r>
          </a:p>
          <a:p>
            <a:pPr marL="0" indent="0" algn="just">
              <a:buNone/>
            </a:pPr>
            <a:r>
              <a:rPr lang="it-IT" sz="3200" b="1" noProof="0" dirty="0"/>
              <a:t>Rafforzamento del Rapporto:</a:t>
            </a:r>
            <a:r>
              <a:rPr lang="it-IT" sz="3200" noProof="0" dirty="0"/>
              <a:t> Interventi mirati e personalizzati facilitano la </a:t>
            </a:r>
            <a:r>
              <a:rPr lang="it-IT" sz="3200" b="1" noProof="0" dirty="0"/>
              <a:t>comunicazione</a:t>
            </a:r>
            <a:r>
              <a:rPr lang="it-IT" sz="3200" noProof="0" dirty="0"/>
              <a:t> e l'interazione positiva tra paziente e </a:t>
            </a:r>
            <a:r>
              <a:rPr lang="it-IT" sz="3200" i="1" noProof="0" dirty="0"/>
              <a:t>caregiver</a:t>
            </a:r>
            <a:r>
              <a:rPr lang="it-IT" sz="3200" noProof="0" dirty="0"/>
              <a:t>, migliorando la qualità del loro rapporto.</a:t>
            </a:r>
          </a:p>
        </p:txBody>
      </p:sp>
    </p:spTree>
    <p:extLst>
      <p:ext uri="{BB962C8B-B14F-4D97-AF65-F5344CB8AC3E}">
        <p14:creationId xmlns:p14="http://schemas.microsoft.com/office/powerpoint/2010/main" val="90559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D7D1E-8394-9F8F-1891-85A8E1C84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Il benessere soggettivo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41BE6-5C65-C161-89E0-45FDAC3A0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" y="1690688"/>
            <a:ext cx="11468746" cy="48021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noProof="0" dirty="0"/>
              <a:t>Aumento dell'Autonomia Funzionale:</a:t>
            </a:r>
            <a:r>
              <a:rPr lang="it-IT" noProof="0" dirty="0"/>
              <a:t> La </a:t>
            </a:r>
            <a:r>
              <a:rPr lang="it-IT" b="1" noProof="0" dirty="0"/>
              <a:t>Terapia Occupazionale (TO)</a:t>
            </a:r>
            <a:r>
              <a:rPr lang="it-IT" noProof="0" dirty="0"/>
              <a:t> si concentra sull'adattamento dell'ambiente e sull'uso di strategie compensative per preservare il più a lungo possibile l'indipendenza nelle </a:t>
            </a:r>
            <a:r>
              <a:rPr lang="it-IT" b="1" noProof="0" dirty="0"/>
              <a:t>Attività della Vita Quotidiana (ADL)</a:t>
            </a:r>
            <a:r>
              <a:rPr lang="it-IT" noProof="0" dirty="0"/>
              <a:t>.</a:t>
            </a:r>
          </a:p>
          <a:p>
            <a:pPr marL="0" indent="0" algn="just">
              <a:buNone/>
            </a:pPr>
            <a:r>
              <a:rPr lang="it-IT" b="1" noProof="0" dirty="0"/>
              <a:t>Supporto Psico-Sociale:</a:t>
            </a:r>
            <a:r>
              <a:rPr lang="it-IT" noProof="0" dirty="0"/>
              <a:t> Le attività di gruppo e i programmi di supporto favoriscono la </a:t>
            </a:r>
            <a:r>
              <a:rPr lang="it-IT" b="1" noProof="0" dirty="0"/>
              <a:t>socializzazione</a:t>
            </a:r>
            <a:r>
              <a:rPr lang="it-IT" noProof="0" dirty="0"/>
              <a:t> e creano una rete di sostegno tra pari, combattendo l'isolamento.</a:t>
            </a:r>
          </a:p>
          <a:p>
            <a:pPr marL="0" indent="0" algn="just">
              <a:buNone/>
            </a:pPr>
            <a:r>
              <a:rPr lang="it-IT" b="1" noProof="0" dirty="0"/>
              <a:t>Soddisfazione e Piacere:</a:t>
            </a:r>
            <a:r>
              <a:rPr lang="it-IT" noProof="0" dirty="0"/>
              <a:t> L'impegno in attività piacevoli e significative (Arteterapia, Musicoterapia) promuove il </a:t>
            </a:r>
            <a:r>
              <a:rPr lang="it-IT" b="1" noProof="0" dirty="0"/>
              <a:t>benessere generale</a:t>
            </a:r>
            <a:r>
              <a:rPr lang="it-IT" noProof="0" dirty="0"/>
              <a:t> e la soddisfazione, migliorando il tono emotivo di base. </a:t>
            </a:r>
          </a:p>
        </p:txBody>
      </p:sp>
    </p:spTree>
    <p:extLst>
      <p:ext uri="{BB962C8B-B14F-4D97-AF65-F5344CB8AC3E}">
        <p14:creationId xmlns:p14="http://schemas.microsoft.com/office/powerpoint/2010/main" val="281844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18C01-1751-C889-4004-6382A2C62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noProof="0" dirty="0"/>
              <a:t>Il Ruolo Centrale della Personalizzazione</a:t>
            </a:r>
            <a:br>
              <a:rPr lang="it-IT" b="1" noProof="0" dirty="0"/>
            </a:br>
            <a:endParaRPr lang="it-IT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7AF60-EF67-EAD1-1F10-6FA640DC7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255363"/>
            <a:ext cx="11189776" cy="492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noProof="0" dirty="0"/>
              <a:t>Sinergia:</a:t>
            </a:r>
            <a:r>
              <a:rPr lang="it-IT" noProof="0" dirty="0"/>
              <a:t> Gli interventi non farmacologici sono un complemento essenziale al trattamento farmacologico, spesso considerati la prima linea di intervento per i BPSD.</a:t>
            </a:r>
          </a:p>
          <a:p>
            <a:pPr marL="0" indent="0" algn="just">
              <a:buNone/>
            </a:pPr>
            <a:r>
              <a:rPr lang="it-IT" b="1" noProof="0" dirty="0"/>
              <a:t>Individualizzazione:</a:t>
            </a:r>
            <a:r>
              <a:rPr lang="it-IT" noProof="0" dirty="0"/>
              <a:t> L'efficacia è massima quando l'intervento è altamente personalizzato sulle preferenze, la storia e le abilità residue del singolo paziente.</a:t>
            </a:r>
          </a:p>
          <a:p>
            <a:pPr marL="0" indent="0" algn="just">
              <a:buNone/>
            </a:pPr>
            <a:r>
              <a:rPr lang="it-IT" noProof="0" dirty="0"/>
              <a:t>I miglioramenti psichiatrici principali sono la riduzione di ansia e agitazione e l'aumento dell'engagement e del benessere emotivo, che si traducono in un tangibile miglioramento della </a:t>
            </a:r>
            <a:r>
              <a:rPr lang="it-IT" b="1" noProof="0" dirty="0"/>
              <a:t>Qualità di Vita</a:t>
            </a:r>
            <a:r>
              <a:rPr lang="it-IT" noProof="0" dirty="0"/>
              <a:t> per il paziente e per chi se ne prende cura.</a:t>
            </a:r>
          </a:p>
          <a:p>
            <a:pPr marL="0" indent="0" algn="just">
              <a:buNone/>
            </a:pP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10732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7B58318E23EA438ECC317386C2095C" ma:contentTypeVersion="27" ma:contentTypeDescription="Creare un nuovo documento." ma:contentTypeScope="" ma:versionID="bc5c5ce4de25a3c0200ea4190e958a12">
  <xsd:schema xmlns:xsd="http://www.w3.org/2001/XMLSchema" xmlns:xs="http://www.w3.org/2001/XMLSchema" xmlns:p="http://schemas.microsoft.com/office/2006/metadata/properties" xmlns:ns2="4f695c68-06df-40f2-8506-e640496a710f" xmlns:ns3="d9e3dd3f-8eef-4c63-a047-0d0ab69391df" targetNamespace="http://schemas.microsoft.com/office/2006/metadata/properties" ma:root="true" ma:fieldsID="b8fdd713e76f7adb99feb54afec70bd5" ns2:_="" ns3:_="">
    <xsd:import namespace="4f695c68-06df-40f2-8506-e640496a710f"/>
    <xsd:import namespace="d9e3dd3f-8eef-4c63-a047-0d0ab69391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va5f" minOccurs="0"/>
                <xsd:element ref="ns2:e9031a1f-84d0-4bb1-bd09-e6c05d38087bCountryOrRegion" minOccurs="0"/>
                <xsd:element ref="ns2:e9031a1f-84d0-4bb1-bd09-e6c05d38087bState" minOccurs="0"/>
                <xsd:element ref="ns2:e9031a1f-84d0-4bb1-bd09-e6c05d38087bCity" minOccurs="0"/>
                <xsd:element ref="ns2:e9031a1f-84d0-4bb1-bd09-e6c05d38087bPostalCode" minOccurs="0"/>
                <xsd:element ref="ns2:e9031a1f-84d0-4bb1-bd09-e6c05d38087bStreet" minOccurs="0"/>
                <xsd:element ref="ns2:e9031a1f-84d0-4bb1-bd09-e6c05d38087bGeoLoc" minOccurs="0"/>
                <xsd:element ref="ns2:e9031a1f-84d0-4bb1-bd09-e6c05d38087bDispNam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695c68-06df-40f2-8506-e640496a71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va5f" ma:index="18" nillable="true" ma:displayName="Posizione" ma:internalName="va5f">
      <xsd:simpleType>
        <xsd:restriction base="dms:Unknown"/>
      </xsd:simpleType>
    </xsd:element>
    <xsd:element name="e9031a1f-84d0-4bb1-bd09-e6c05d38087bCountryOrRegion" ma:index="19" nillable="true" ma:displayName="Posizione: Paese/area geografica" ma:internalName="CountryOrRegion" ma:readOnly="true">
      <xsd:simpleType>
        <xsd:restriction base="dms:Text"/>
      </xsd:simpleType>
    </xsd:element>
    <xsd:element name="e9031a1f-84d0-4bb1-bd09-e6c05d38087bState" ma:index="20" nillable="true" ma:displayName="Posizione: Provincia" ma:internalName="State" ma:readOnly="true">
      <xsd:simpleType>
        <xsd:restriction base="dms:Text"/>
      </xsd:simpleType>
    </xsd:element>
    <xsd:element name="e9031a1f-84d0-4bb1-bd09-e6c05d38087bCity" ma:index="21" nillable="true" ma:displayName="Posizione: Città" ma:internalName="City" ma:readOnly="true">
      <xsd:simpleType>
        <xsd:restriction base="dms:Text"/>
      </xsd:simpleType>
    </xsd:element>
    <xsd:element name="e9031a1f-84d0-4bb1-bd09-e6c05d38087bPostalCode" ma:index="22" nillable="true" ma:displayName="Posizione: CAP" ma:internalName="PostalCode" ma:readOnly="true">
      <xsd:simpleType>
        <xsd:restriction base="dms:Text"/>
      </xsd:simpleType>
    </xsd:element>
    <xsd:element name="e9031a1f-84d0-4bb1-bd09-e6c05d38087bStreet" ma:index="23" nillable="true" ma:displayName="Posizione: Via" ma:internalName="Street" ma:readOnly="true">
      <xsd:simpleType>
        <xsd:restriction base="dms:Text"/>
      </xsd:simpleType>
    </xsd:element>
    <xsd:element name="e9031a1f-84d0-4bb1-bd09-e6c05d38087bGeoLoc" ma:index="24" nillable="true" ma:displayName="Posizione: Coordinate" ma:internalName="GeoLoc" ma:readOnly="true">
      <xsd:simpleType>
        <xsd:restriction base="dms:Unknown"/>
      </xsd:simpleType>
    </xsd:element>
    <xsd:element name="e9031a1f-84d0-4bb1-bd09-e6c05d38087bDispName" ma:index="25" nillable="true" ma:displayName="Posizione: nome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Tag immagine" ma:readOnly="false" ma:fieldId="{5cf76f15-5ced-4ddc-b409-7134ff3c332f}" ma:taxonomyMulti="true" ma:sspId="d9af7734-1176-43dc-8122-1c8aa0d8f1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e3dd3f-8eef-4c63-a047-0d0ab69391df" elementFormDefault="qualified">
    <xsd:import namespace="http://schemas.microsoft.com/office/2006/documentManagement/types"/>
    <xsd:import namespace="http://schemas.microsoft.com/office/infopath/2007/PartnerControls"/>
    <xsd:element name="SharedWithUsers" ma:index="2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31" nillable="true" ma:displayName="Taxonomy Catch All Column" ma:hidden="true" ma:list="{21f831ed-5547-4ab1-83b0-cf700445aefe}" ma:internalName="TaxCatchAll" ma:showField="CatchAllData" ma:web="d9e3dd3f-8eef-4c63-a047-0d0ab69391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5f xmlns="4f695c68-06df-40f2-8506-e640496a710f" xsi:nil="true"/>
    <lcf76f155ced4ddcb4097134ff3c332f xmlns="4f695c68-06df-40f2-8506-e640496a710f">
      <Terms xmlns="http://schemas.microsoft.com/office/infopath/2007/PartnerControls"/>
    </lcf76f155ced4ddcb4097134ff3c332f>
    <TaxCatchAll xmlns="d9e3dd3f-8eef-4c63-a047-0d0ab69391df" xsi:nil="true"/>
  </documentManagement>
</p:properties>
</file>

<file path=customXml/itemProps1.xml><?xml version="1.0" encoding="utf-8"?>
<ds:datastoreItem xmlns:ds="http://schemas.openxmlformats.org/officeDocument/2006/customXml" ds:itemID="{2B7C9714-876A-45C9-8EAA-6ABB53D232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A7D19E-CFE9-41F7-B719-586E996D10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695c68-06df-40f2-8506-e640496a710f"/>
    <ds:schemaRef ds:uri="d9e3dd3f-8eef-4c63-a047-0d0ab69391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5F7090-ADB9-4FE3-9E61-F0EA18464282}">
  <ds:schemaRefs>
    <ds:schemaRef ds:uri="http://purl.org/dc/dcmitype/"/>
    <ds:schemaRef ds:uri="http://purl.org/dc/elements/1.1/"/>
    <ds:schemaRef ds:uri="4f695c68-06df-40f2-8506-e640496a710f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d9e3dd3f-8eef-4c63-a047-0d0ab69391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758</Words>
  <Application>Microsoft Office PowerPoint</Application>
  <PresentationFormat>Widescreen</PresentationFormat>
  <Paragraphs>55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Google Sans Text</vt:lpstr>
      <vt:lpstr>Office Theme</vt:lpstr>
      <vt:lpstr>Interventi Non Farmacologici nel Decadimento Cognitivo: Miglioramenti osservabili nella gestione dei sintomi e nel benessere dei pazienti.</vt:lpstr>
      <vt:lpstr>Sintomi Comportamentali e Psicologici della Demenza (BPSD).</vt:lpstr>
      <vt:lpstr>Mild cognitive Impairment: riconoscere I sintomi</vt:lpstr>
      <vt:lpstr>Presentazione standard di PowerPoint</vt:lpstr>
      <vt:lpstr>Miglioramenti osservabili</vt:lpstr>
      <vt:lpstr>Mantenere le funzioni</vt:lpstr>
      <vt:lpstr>Un beneficio esteso a tutto il sistema</vt:lpstr>
      <vt:lpstr>Il benessere soggettivo</vt:lpstr>
      <vt:lpstr>Il Ruolo Centrale della Personalizzazione 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giancarlo cerveri</dc:creator>
  <cp:lastModifiedBy>Marco Brugora</cp:lastModifiedBy>
  <cp:revision>2</cp:revision>
  <dcterms:created xsi:type="dcterms:W3CDTF">2025-12-08T06:04:08Z</dcterms:created>
  <dcterms:modified xsi:type="dcterms:W3CDTF">2025-12-10T11:38:31Z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0x010100B97B58318E23EA438ECC317386C2095C</vt:lpwstr>
  </property>
  <property fmtid="{D5CDD505-2E9C-101B-9397-08002B2CF9AE}" pid="3" name="MediaServiceImageTags">
    <vt:lpwstr/>
  </property>
</Properties>
</file>